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1" r:id="rId5"/>
    <p:sldId id="260" r:id="rId6"/>
    <p:sldId id="265" r:id="rId7"/>
    <p:sldId id="262" r:id="rId8"/>
    <p:sldId id="266" r:id="rId9"/>
    <p:sldId id="267"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4660"/>
  </p:normalViewPr>
  <p:slideViewPr>
    <p:cSldViewPr snapToGrid="0">
      <p:cViewPr varScale="1">
        <p:scale>
          <a:sx n="95" d="100"/>
          <a:sy n="95" d="100"/>
        </p:scale>
        <p:origin x="184"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535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58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227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12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41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898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957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132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384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5/1/19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776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3979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5/1/19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763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2108" y="941172"/>
            <a:ext cx="9895291" cy="1135751"/>
          </a:xfrm>
        </p:spPr>
        <p:txBody>
          <a:bodyPr>
            <a:normAutofit fontScale="90000"/>
          </a:bodyPr>
          <a:lstStyle/>
          <a:p>
            <a:r>
              <a:rPr lang="en-US" sz="6600" b="1" dirty="0" smtClean="0"/>
              <a:t>Clark Theater </a:t>
            </a:r>
            <a:r>
              <a:rPr lang="en-US" sz="6600" b="1" dirty="0"/>
              <a:t>I</a:t>
            </a:r>
            <a:r>
              <a:rPr lang="en-US" sz="6600" b="1" dirty="0" smtClean="0"/>
              <a:t>nventory System</a:t>
            </a:r>
            <a:endParaRPr lang="en-US" sz="6600" b="1" dirty="0"/>
          </a:p>
        </p:txBody>
      </p:sp>
      <p:sp>
        <p:nvSpPr>
          <p:cNvPr id="3" name="Subtitle 2"/>
          <p:cNvSpPr>
            <a:spLocks noGrp="1"/>
          </p:cNvSpPr>
          <p:nvPr>
            <p:ph type="subTitle" idx="1"/>
          </p:nvPr>
        </p:nvSpPr>
        <p:spPr>
          <a:xfrm>
            <a:off x="1202723" y="2076923"/>
            <a:ext cx="9804675" cy="1892644"/>
          </a:xfrm>
        </p:spPr>
        <p:txBody>
          <a:bodyPr>
            <a:normAutofit/>
          </a:bodyPr>
          <a:lstStyle/>
          <a:p>
            <a:r>
              <a:rPr lang="en-US" dirty="0" smtClean="0"/>
              <a:t>Software engineering project</a:t>
            </a:r>
          </a:p>
          <a:p>
            <a:r>
              <a:rPr lang="en-US" dirty="0" smtClean="0"/>
              <a:t>Course: CSCI 250 (Spring 2019)</a:t>
            </a:r>
          </a:p>
          <a:p>
            <a:r>
              <a:rPr lang="en-US" dirty="0" smtClean="0"/>
              <a:t>Professor: John Magee</a:t>
            </a:r>
          </a:p>
        </p:txBody>
      </p:sp>
      <p:sp>
        <p:nvSpPr>
          <p:cNvPr id="4" name="TextBox 3"/>
          <p:cNvSpPr txBox="1"/>
          <p:nvPr/>
        </p:nvSpPr>
        <p:spPr>
          <a:xfrm>
            <a:off x="65903" y="4390768"/>
            <a:ext cx="11112843" cy="784830"/>
          </a:xfrm>
          <a:prstGeom prst="rect">
            <a:avLst/>
          </a:prstGeom>
          <a:noFill/>
        </p:spPr>
        <p:txBody>
          <a:bodyPr wrap="square" rtlCol="0">
            <a:spAutoFit/>
          </a:bodyPr>
          <a:lstStyle/>
          <a:p>
            <a:pPr algn="r">
              <a:spcAft>
                <a:spcPts val="600"/>
              </a:spcAft>
            </a:pPr>
            <a:r>
              <a:rPr lang="en-US" sz="2000" dirty="0" smtClean="0">
                <a:solidFill>
                  <a:schemeClr val="accent1">
                    <a:lumMod val="60000"/>
                    <a:lumOff val="40000"/>
                  </a:schemeClr>
                </a:solidFill>
              </a:rPr>
              <a:t>Team members:</a:t>
            </a:r>
          </a:p>
          <a:p>
            <a:pPr algn="r"/>
            <a:r>
              <a:rPr lang="en-US" sz="2000" i="1" dirty="0" smtClean="0">
                <a:solidFill>
                  <a:schemeClr val="accent3"/>
                </a:solidFill>
              </a:rPr>
              <a:t>Alexander Rakovshik, Ishraq Salim Chowdhury, and Skyler Brivic</a:t>
            </a:r>
            <a:endParaRPr lang="en-US" sz="2000" i="1" dirty="0">
              <a:solidFill>
                <a:schemeClr val="accent3"/>
              </a:solidFill>
            </a:endParaRPr>
          </a:p>
        </p:txBody>
      </p:sp>
    </p:spTree>
    <p:extLst>
      <p:ext uri="{BB962C8B-B14F-4D97-AF65-F5344CB8AC3E}">
        <p14:creationId xmlns:p14="http://schemas.microsoft.com/office/powerpoint/2010/main" val="3851850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707467" y="1741671"/>
            <a:ext cx="5842000" cy="360079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smtClean="0"/>
              <a:t>QR codes here:</a:t>
            </a:r>
          </a:p>
          <a:p>
            <a:pPr marL="0" indent="0">
              <a:buNone/>
            </a:pPr>
            <a:r>
              <a:rPr lang="en-US" b="1" dirty="0" smtClean="0"/>
              <a:t>[Details and picture here]</a:t>
            </a:r>
          </a:p>
          <a:p>
            <a:pPr marL="0" indent="0">
              <a:buNone/>
            </a:pPr>
            <a:endParaRPr lang="en-US" b="1" dirty="0"/>
          </a:p>
          <a:p>
            <a:pPr marL="0" indent="0">
              <a:buNone/>
            </a:pPr>
            <a:r>
              <a:rPr lang="en-US" b="1" dirty="0" smtClean="0"/>
              <a:t>Can bring an item to class to show implementation of QR codes</a:t>
            </a:r>
            <a:endParaRPr lang="en-US" b="1" dirty="0"/>
          </a:p>
        </p:txBody>
      </p:sp>
    </p:spTree>
    <p:extLst>
      <p:ext uri="{BB962C8B-B14F-4D97-AF65-F5344CB8AC3E}">
        <p14:creationId xmlns:p14="http://schemas.microsoft.com/office/powerpoint/2010/main" val="84032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054946" y="1083733"/>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r>
              <a:rPr lang="en-US" sz="2800" i="1" dirty="0" smtClean="0">
                <a:solidFill>
                  <a:schemeClr val="accent1">
                    <a:lumMod val="75000"/>
                  </a:schemeClr>
                </a:solidFill>
              </a:rPr>
              <a:t>Client:</a:t>
            </a:r>
          </a:p>
          <a:p>
            <a:r>
              <a:rPr lang="en-US" dirty="0" smtClean="0"/>
              <a:t>Kevin McGerigle</a:t>
            </a:r>
          </a:p>
          <a:p>
            <a:pPr marL="627063" lvl="5" indent="-169863"/>
            <a:r>
              <a:rPr lang="en-US" sz="1600" i="1" dirty="0" smtClean="0"/>
              <a:t>Technical Director &amp; Theater Designer at Clark University</a:t>
            </a:r>
          </a:p>
          <a:p>
            <a:pPr lvl="5"/>
            <a:endParaRPr lang="en-US" sz="1600" i="1" dirty="0" smtClean="0"/>
          </a:p>
          <a:p>
            <a:pPr marL="869950" lvl="5" indent="-750888">
              <a:buFont typeface="Calibri" pitchFamily="34" charset="0"/>
              <a:buNone/>
            </a:pPr>
            <a:endParaRPr lang="en-US" sz="2800" i="1" dirty="0" smtClean="0">
              <a:solidFill>
                <a:schemeClr val="accent1">
                  <a:lumMod val="75000"/>
                </a:schemeClr>
              </a:solidFill>
            </a:endParaRPr>
          </a:p>
          <a:p>
            <a:pPr marL="869950" lvl="5" indent="-750888">
              <a:buFont typeface="Calibri" pitchFamily="34" charset="0"/>
              <a:buNone/>
            </a:pPr>
            <a:r>
              <a:rPr lang="en-US" sz="2800" i="1" dirty="0" smtClean="0">
                <a:solidFill>
                  <a:schemeClr val="accent1">
                    <a:lumMod val="75000"/>
                  </a:schemeClr>
                </a:solidFill>
              </a:rPr>
              <a:t>Requirements:</a:t>
            </a:r>
          </a:p>
          <a:p>
            <a:pPr marL="461962" lvl="5" indent="-342900">
              <a:buFont typeface="Wingdings" panose="05000000000000000000" pitchFamily="2" charset="2"/>
              <a:buChar char="Ø"/>
            </a:pPr>
            <a:r>
              <a:rPr lang="en-US" sz="2000" dirty="0" smtClean="0">
                <a:solidFill>
                  <a:schemeClr val="tx1"/>
                </a:solidFill>
              </a:rPr>
              <a:t>An app/software/website that allows keeping track of inventory in the theater department</a:t>
            </a:r>
          </a:p>
          <a:p>
            <a:pPr marL="461962" lvl="5" indent="-342900">
              <a:buFont typeface="Wingdings" panose="05000000000000000000" pitchFamily="2" charset="2"/>
              <a:buChar char="Ø"/>
            </a:pPr>
            <a:r>
              <a:rPr lang="en-US" sz="2000" dirty="0" smtClean="0">
                <a:solidFill>
                  <a:schemeClr val="tx1"/>
                </a:solidFill>
              </a:rPr>
              <a:t>Print a label/assign a number to each lighting and sound equipment</a:t>
            </a:r>
          </a:p>
          <a:p>
            <a:pPr marL="461962" lvl="5" indent="-342900">
              <a:buFont typeface="Wingdings" panose="05000000000000000000" pitchFamily="2" charset="2"/>
              <a:buChar char="Ø"/>
            </a:pPr>
            <a:r>
              <a:rPr lang="en-US" sz="2000" dirty="0" smtClean="0">
                <a:solidFill>
                  <a:schemeClr val="tx1"/>
                </a:solidFill>
              </a:rPr>
              <a:t>Allow client to view online who has what item, when they took it, and when they brought it back.</a:t>
            </a:r>
          </a:p>
          <a:p>
            <a:pPr marL="461962" lvl="5" indent="-342900">
              <a:buFont typeface="Wingdings" panose="05000000000000000000" pitchFamily="2" charset="2"/>
              <a:buChar char="Ø"/>
            </a:pPr>
            <a:endParaRPr lang="en-US" sz="2000" i="1" dirty="0" smtClean="0">
              <a:solidFill>
                <a:schemeClr val="tx1"/>
              </a:solidFill>
            </a:endParaRPr>
          </a:p>
        </p:txBody>
      </p:sp>
    </p:spTree>
    <p:extLst>
      <p:ext uri="{BB962C8B-B14F-4D97-AF65-F5344CB8AC3E}">
        <p14:creationId xmlns:p14="http://schemas.microsoft.com/office/powerpoint/2010/main" val="3376802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man Old Style" panose="02050604050505020204" pitchFamily="18" charset="0"/>
              </a:rPr>
              <a:t>And the show begins…</a:t>
            </a:r>
            <a:endParaRPr lang="en-US" dirty="0">
              <a:latin typeface="Bookman Old Style" panose="02050604050505020204" pitchFamily="18" charset="0"/>
            </a:endParaRP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9787" b="19787"/>
          <a:stretch>
            <a:fillRect/>
          </a:stretch>
        </p:blipFill>
        <p:spPr/>
      </p:pic>
    </p:spTree>
    <p:extLst>
      <p:ext uri="{BB962C8B-B14F-4D97-AF65-F5344CB8AC3E}">
        <p14:creationId xmlns:p14="http://schemas.microsoft.com/office/powerpoint/2010/main" val="3201808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533" y="1086768"/>
            <a:ext cx="3970867" cy="1447799"/>
          </a:xfrm>
        </p:spPr>
        <p:txBody>
          <a:bodyPr>
            <a:noAutofit/>
          </a:bodyPr>
          <a:lstStyle/>
          <a:p>
            <a:r>
              <a:rPr lang="en-US" sz="4800" i="1" dirty="0" smtClean="0"/>
              <a:t>Project deliverables:</a:t>
            </a:r>
            <a:endParaRPr lang="en-US" sz="4800" i="1" dirty="0"/>
          </a:p>
        </p:txBody>
      </p:sp>
      <p:sp>
        <p:nvSpPr>
          <p:cNvPr id="3" name="Content Placeholder 2"/>
          <p:cNvSpPr>
            <a:spLocks noGrp="1"/>
          </p:cNvSpPr>
          <p:nvPr>
            <p:ph idx="1"/>
          </p:nvPr>
        </p:nvSpPr>
        <p:spPr>
          <a:xfrm>
            <a:off x="4859865" y="1916500"/>
            <a:ext cx="5842000" cy="3600796"/>
          </a:xfrm>
        </p:spPr>
        <p:txBody>
          <a:bodyPr>
            <a:normAutofit/>
          </a:bodyPr>
          <a:lstStyle/>
          <a:p>
            <a:pPr>
              <a:buFont typeface="Wingdings" panose="05000000000000000000" pitchFamily="2" charset="2"/>
              <a:buChar char="ü"/>
            </a:pPr>
            <a:r>
              <a:rPr lang="en-US" b="1" dirty="0" smtClean="0"/>
              <a:t> An online database:</a:t>
            </a:r>
          </a:p>
          <a:p>
            <a:pPr marL="685800" indent="-169863">
              <a:buFont typeface="Arial" panose="020B0604020202020204" pitchFamily="34" charset="0"/>
              <a:buChar char="•"/>
            </a:pPr>
            <a:r>
              <a:rPr lang="en-US" i="1" dirty="0" smtClean="0">
                <a:solidFill>
                  <a:schemeClr val="tx2"/>
                </a:solidFill>
              </a:rPr>
              <a:t>currently holds 75 items.</a:t>
            </a:r>
          </a:p>
          <a:p>
            <a:pPr marL="685800" indent="-169863">
              <a:buFont typeface="Arial" panose="020B0604020202020204" pitchFamily="34" charset="0"/>
              <a:buChar char="•"/>
            </a:pPr>
            <a:r>
              <a:rPr lang="en-US" i="1" dirty="0" smtClean="0">
                <a:solidFill>
                  <a:schemeClr val="tx2"/>
                </a:solidFill>
              </a:rPr>
              <a:t>keeps track of who borrows item, contact information of borrower, what item borrowed, check-out time, check-in time, etc.</a:t>
            </a:r>
            <a:r>
              <a:rPr lang="en-US" dirty="0" smtClean="0">
                <a:solidFill>
                  <a:schemeClr val="tx2"/>
                </a:solidFill>
              </a:rPr>
              <a:t> </a:t>
            </a:r>
          </a:p>
          <a:p>
            <a:pPr marL="0" indent="0">
              <a:buNone/>
            </a:pPr>
            <a:r>
              <a:rPr lang="en-US" dirty="0" smtClean="0"/>
              <a:t> </a:t>
            </a:r>
          </a:p>
          <a:p>
            <a:pPr>
              <a:buFont typeface="Wingdings" panose="05000000000000000000" pitchFamily="2" charset="2"/>
              <a:buChar char="ü"/>
            </a:pPr>
            <a:r>
              <a:rPr lang="en-US" b="1" dirty="0"/>
              <a:t> Quick </a:t>
            </a:r>
            <a:r>
              <a:rPr lang="en-US" b="1" dirty="0" smtClean="0"/>
              <a:t>Response (QR) codes for each item.</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8509" y="4495800"/>
            <a:ext cx="2046713" cy="2042992"/>
          </a:xfrm>
          <a:prstGeom prst="rect">
            <a:avLst/>
          </a:prstGeom>
        </p:spPr>
      </p:pic>
    </p:spTree>
    <p:extLst>
      <p:ext uri="{BB962C8B-B14F-4D97-AF65-F5344CB8AC3E}">
        <p14:creationId xmlns:p14="http://schemas.microsoft.com/office/powerpoint/2010/main" val="4177311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710266" y="759538"/>
            <a:ext cx="9343215" cy="360079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800" b="1" dirty="0" smtClean="0">
                <a:solidFill>
                  <a:schemeClr val="accent1">
                    <a:lumMod val="75000"/>
                  </a:schemeClr>
                </a:solidFill>
              </a:rPr>
              <a:t>Database System:</a:t>
            </a:r>
          </a:p>
          <a:p>
            <a:pPr marL="0" indent="0">
              <a:buNone/>
            </a:pPr>
            <a:endParaRPr lang="en-US" sz="2800" b="1" dirty="0">
              <a:solidFill>
                <a:schemeClr val="accent1">
                  <a:lumMod val="75000"/>
                </a:schemeClr>
              </a:solidFill>
            </a:endParaRPr>
          </a:p>
          <a:p>
            <a:pPr>
              <a:buFont typeface="Wingdings" charset="2"/>
              <a:buChar char="§"/>
            </a:pPr>
            <a:r>
              <a:rPr lang="en-US" b="1" dirty="0" smtClean="0">
                <a:solidFill>
                  <a:schemeClr val="tx1"/>
                </a:solidFill>
              </a:rPr>
              <a:t> For this project, we used a </a:t>
            </a:r>
            <a:r>
              <a:rPr lang="en-US" b="1" dirty="0" err="1">
                <a:solidFill>
                  <a:schemeClr val="tx1"/>
                </a:solidFill>
              </a:rPr>
              <a:t>M</a:t>
            </a:r>
            <a:r>
              <a:rPr lang="en-US" b="1" dirty="0" err="1" smtClean="0">
                <a:solidFill>
                  <a:schemeClr val="tx1"/>
                </a:solidFill>
              </a:rPr>
              <a:t>ySql</a:t>
            </a:r>
            <a:r>
              <a:rPr lang="en-US" b="1" dirty="0" smtClean="0">
                <a:solidFill>
                  <a:schemeClr val="tx1"/>
                </a:solidFill>
              </a:rPr>
              <a:t> Database</a:t>
            </a:r>
          </a:p>
          <a:p>
            <a:pPr>
              <a:buFont typeface="Wingdings" charset="2"/>
              <a:buChar char="§"/>
            </a:pPr>
            <a:r>
              <a:rPr lang="en-US" b="1" dirty="0" smtClean="0">
                <a:solidFill>
                  <a:schemeClr val="tx1"/>
                </a:solidFill>
              </a:rPr>
              <a:t>The database contains a table storing information about each product, a table storing information about what transactions have occurred, and a table storing the personal information of each student who has rented equipment from the system.</a:t>
            </a:r>
            <a:endParaRPr lang="en-US" b="1" dirty="0" smtClean="0">
              <a:solidFill>
                <a:schemeClr val="tx1"/>
              </a:solidFill>
            </a:endParaRPr>
          </a:p>
        </p:txBody>
      </p:sp>
      <p:pic>
        <p:nvPicPr>
          <p:cNvPr id="6" name="Picture 5"/>
          <p:cNvPicPr>
            <a:picLocks noChangeAspect="1"/>
          </p:cNvPicPr>
          <p:nvPr/>
        </p:nvPicPr>
        <p:blipFill>
          <a:blip r:embed="rId2"/>
          <a:stretch>
            <a:fillRect/>
          </a:stretch>
        </p:blipFill>
        <p:spPr>
          <a:xfrm>
            <a:off x="3375852" y="3254188"/>
            <a:ext cx="3369945" cy="3065929"/>
          </a:xfrm>
          <a:prstGeom prst="rect">
            <a:avLst/>
          </a:prstGeom>
        </p:spPr>
      </p:pic>
    </p:spTree>
    <p:extLst>
      <p:ext uri="{BB962C8B-B14F-4D97-AF65-F5344CB8AC3E}">
        <p14:creationId xmlns:p14="http://schemas.microsoft.com/office/powerpoint/2010/main" val="3766212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533" y="1086768"/>
            <a:ext cx="3970867" cy="1447799"/>
          </a:xfrm>
        </p:spPr>
        <p:txBody>
          <a:bodyPr>
            <a:noAutofit/>
          </a:bodyPr>
          <a:lstStyle/>
          <a:p>
            <a:r>
              <a:rPr lang="en-US" sz="4800" i="1" dirty="0" smtClean="0"/>
              <a:t>Website</a:t>
            </a:r>
            <a:endParaRPr lang="en-US" sz="4800" i="1" dirty="0"/>
          </a:p>
        </p:txBody>
      </p:sp>
      <p:sp>
        <p:nvSpPr>
          <p:cNvPr id="3" name="Content Placeholder 2"/>
          <p:cNvSpPr>
            <a:spLocks noGrp="1"/>
          </p:cNvSpPr>
          <p:nvPr>
            <p:ph idx="1"/>
          </p:nvPr>
        </p:nvSpPr>
        <p:spPr>
          <a:xfrm>
            <a:off x="4738841" y="907971"/>
            <a:ext cx="5842000" cy="3600796"/>
          </a:xfrm>
        </p:spPr>
        <p:txBody>
          <a:bodyPr>
            <a:normAutofit/>
          </a:bodyPr>
          <a:lstStyle/>
          <a:p>
            <a:pPr marR="0" lvl="0" defTabSz="914400" eaLnBrk="1" fontAlgn="auto" latinLnBrk="0" hangingPunct="1">
              <a:lnSpc>
                <a:spcPct val="100000"/>
              </a:lnSpc>
              <a:spcBef>
                <a:spcPts val="0"/>
              </a:spcBef>
              <a:spcAft>
                <a:spcPts val="0"/>
              </a:spcAft>
              <a:buClrTx/>
              <a:buSzTx/>
              <a:buFont typeface="Wingdings" charset="2"/>
              <a:buChar char="§"/>
              <a:tabLst/>
              <a:defRPr/>
            </a:pPr>
            <a:r>
              <a:rPr lang="en-US" b="1" dirty="0"/>
              <a:t> </a:t>
            </a:r>
            <a:r>
              <a:rPr lang="en-US" b="1" dirty="0" smtClean="0"/>
              <a:t>The website consists of 3 pages: a welcome page, a page where any user can view what products the Little Center has available, and an administrator’s only page used for features like checking products out.</a:t>
            </a:r>
            <a:endParaRPr lang="en-US" b="1" dirty="0"/>
          </a:p>
        </p:txBody>
      </p:sp>
      <p:pic>
        <p:nvPicPr>
          <p:cNvPr id="4" name="Picture 3"/>
          <p:cNvPicPr>
            <a:picLocks noChangeAspect="1"/>
          </p:cNvPicPr>
          <p:nvPr/>
        </p:nvPicPr>
        <p:blipFill>
          <a:blip r:embed="rId2"/>
          <a:stretch>
            <a:fillRect/>
          </a:stretch>
        </p:blipFill>
        <p:spPr>
          <a:xfrm>
            <a:off x="4558442" y="2708369"/>
            <a:ext cx="6202798" cy="3124070"/>
          </a:xfrm>
          <a:prstGeom prst="rect">
            <a:avLst/>
          </a:prstGeom>
        </p:spPr>
      </p:pic>
    </p:spTree>
    <p:extLst>
      <p:ext uri="{BB962C8B-B14F-4D97-AF65-F5344CB8AC3E}">
        <p14:creationId xmlns:p14="http://schemas.microsoft.com/office/powerpoint/2010/main" val="1012301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09133" y="1038938"/>
            <a:ext cx="10226737" cy="360079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smtClean="0">
                <a:solidFill>
                  <a:schemeClr val="accent1">
                    <a:lumMod val="75000"/>
                  </a:schemeClr>
                </a:solidFill>
              </a:rPr>
              <a:t>View Products Page:</a:t>
            </a:r>
            <a:endParaRPr lang="en-US" sz="2800" dirty="0">
              <a:solidFill>
                <a:schemeClr val="accent1">
                  <a:lumMod val="75000"/>
                </a:schemeClr>
              </a:solidFill>
            </a:endParaRPr>
          </a:p>
          <a:p>
            <a:pPr>
              <a:buFont typeface="Wingdings" charset="2"/>
              <a:buChar char="§"/>
            </a:pPr>
            <a:r>
              <a:rPr lang="en-US" dirty="0">
                <a:solidFill>
                  <a:schemeClr val="tx1"/>
                </a:solidFill>
              </a:rPr>
              <a:t> </a:t>
            </a:r>
            <a:r>
              <a:rPr lang="en-US" dirty="0" smtClean="0">
                <a:solidFill>
                  <a:schemeClr val="tx1"/>
                </a:solidFill>
              </a:rPr>
              <a:t>For the non-administrative users of the system, the website permits them to view how many of each piece of equipment the Little Center has, and how many of those pieces of equipment are currently available for renting.</a:t>
            </a:r>
          </a:p>
          <a:p>
            <a:pPr>
              <a:buFont typeface="Wingdings" charset="2"/>
              <a:buChar char="§"/>
            </a:pPr>
            <a:r>
              <a:rPr lang="en-US" dirty="0" smtClean="0">
                <a:solidFill>
                  <a:schemeClr val="tx1"/>
                </a:solidFill>
              </a:rPr>
              <a:t>The user can also search for product names and manufacturer names that contain a substring of the manufacturer or product name (ex. searching for product’s containing the word ‘vision’ would return </a:t>
            </a:r>
            <a:r>
              <a:rPr lang="en-US" dirty="0" err="1" smtClean="0">
                <a:solidFill>
                  <a:schemeClr val="tx1"/>
                </a:solidFill>
              </a:rPr>
              <a:t>Intellivision</a:t>
            </a:r>
            <a:r>
              <a:rPr lang="en-US" dirty="0" smtClean="0">
                <a:solidFill>
                  <a:schemeClr val="tx1"/>
                </a:solidFill>
              </a:rPr>
              <a:t> and Television, if those products were in the database).</a:t>
            </a:r>
          </a:p>
          <a:p>
            <a:pPr>
              <a:buFont typeface="Wingdings" charset="2"/>
              <a:buChar char="§"/>
            </a:pPr>
            <a:endParaRPr lang="en-US" dirty="0" smtClean="0">
              <a:solidFill>
                <a:schemeClr val="tx1"/>
              </a:solidFill>
            </a:endParaRPr>
          </a:p>
        </p:txBody>
      </p:sp>
      <p:pic>
        <p:nvPicPr>
          <p:cNvPr id="3" name="Picture 2"/>
          <p:cNvPicPr>
            <a:picLocks noChangeAspect="1"/>
          </p:cNvPicPr>
          <p:nvPr/>
        </p:nvPicPr>
        <p:blipFill>
          <a:blip r:embed="rId2"/>
          <a:stretch>
            <a:fillRect/>
          </a:stretch>
        </p:blipFill>
        <p:spPr>
          <a:xfrm>
            <a:off x="3361764" y="3538839"/>
            <a:ext cx="5403368" cy="2727490"/>
          </a:xfrm>
          <a:prstGeom prst="rect">
            <a:avLst/>
          </a:prstGeom>
        </p:spPr>
      </p:pic>
    </p:spTree>
    <p:extLst>
      <p:ext uri="{BB962C8B-B14F-4D97-AF65-F5344CB8AC3E}">
        <p14:creationId xmlns:p14="http://schemas.microsoft.com/office/powerpoint/2010/main" val="2861774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0916" y="995083"/>
            <a:ext cx="9628095" cy="4770537"/>
          </a:xfrm>
          <a:prstGeom prst="rect">
            <a:avLst/>
          </a:prstGeom>
          <a:noFill/>
        </p:spPr>
        <p:txBody>
          <a:bodyPr wrap="square" rtlCol="0">
            <a:spAutoFit/>
          </a:bodyPr>
          <a:lstStyle/>
          <a:p>
            <a:pPr algn="ctr"/>
            <a:r>
              <a:rPr lang="en-US" sz="2800" dirty="0" smtClean="0">
                <a:solidFill>
                  <a:schemeClr val="accent1">
                    <a:lumMod val="75000"/>
                  </a:schemeClr>
                </a:solidFill>
              </a:rPr>
              <a:t>Admin-Only Page:</a:t>
            </a:r>
          </a:p>
          <a:p>
            <a:pPr algn="ctr"/>
            <a:endParaRPr lang="en-US" sz="2800" dirty="0">
              <a:solidFill>
                <a:schemeClr val="accent1">
                  <a:lumMod val="75000"/>
                </a:schemeClr>
              </a:solidFill>
            </a:endParaRPr>
          </a:p>
          <a:p>
            <a:pPr marL="457200" indent="-457200">
              <a:buFont typeface="Arial" charset="0"/>
              <a:buChar char="•"/>
            </a:pPr>
            <a:r>
              <a:rPr lang="en-US" sz="2000" dirty="0" smtClean="0"/>
              <a:t>Administrator’s can login to the site’s admin-only page using a password.</a:t>
            </a:r>
          </a:p>
          <a:p>
            <a:pPr marL="457200" indent="-457200">
              <a:buFont typeface="Arial" charset="0"/>
              <a:buChar char="•"/>
            </a:pPr>
            <a:r>
              <a:rPr lang="en-US" sz="2000" dirty="0" smtClean="0"/>
              <a:t>From there, they can checkout products, check in products, add products to the database, remove products from the database, update product information, change the site password, and list the details of all transactions that have occurred</a:t>
            </a:r>
          </a:p>
          <a:p>
            <a:pPr algn="ctr"/>
            <a:endParaRPr lang="en-US" sz="2800" dirty="0">
              <a:solidFill>
                <a:schemeClr val="accent1">
                  <a:lumMod val="75000"/>
                </a:schemeClr>
              </a:solidFill>
            </a:endParaRPr>
          </a:p>
          <a:p>
            <a:pPr algn="ctr"/>
            <a:endParaRPr lang="en-US" sz="2800" dirty="0" smtClean="0">
              <a:solidFill>
                <a:schemeClr val="accent1">
                  <a:lumMod val="75000"/>
                </a:schemeClr>
              </a:solidFill>
            </a:endParaRPr>
          </a:p>
          <a:p>
            <a:pPr algn="ctr"/>
            <a:endParaRPr lang="en-US" sz="2800" dirty="0">
              <a:solidFill>
                <a:schemeClr val="accent1">
                  <a:lumMod val="75000"/>
                </a:schemeClr>
              </a:solidFill>
            </a:endParaRPr>
          </a:p>
          <a:p>
            <a:pPr algn="ctr"/>
            <a:endParaRPr lang="en-US" sz="2800" dirty="0" smtClean="0">
              <a:solidFill>
                <a:schemeClr val="accent1">
                  <a:lumMod val="75000"/>
                </a:schemeClr>
              </a:solidFill>
            </a:endParaRPr>
          </a:p>
          <a:p>
            <a:pPr algn="ctr"/>
            <a:endParaRPr lang="en-US" sz="2800" dirty="0">
              <a:solidFill>
                <a:schemeClr val="accent1">
                  <a:lumMod val="75000"/>
                </a:schemeClr>
              </a:solidFill>
            </a:endParaRPr>
          </a:p>
          <a:p>
            <a:pPr algn="ctr"/>
            <a:endParaRPr lang="en-US" sz="2800"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2595283" y="3173506"/>
            <a:ext cx="5923507" cy="2998694"/>
          </a:xfrm>
          <a:prstGeom prst="rect">
            <a:avLst/>
          </a:prstGeom>
        </p:spPr>
      </p:pic>
    </p:spTree>
    <p:extLst>
      <p:ext uri="{BB962C8B-B14F-4D97-AF65-F5344CB8AC3E}">
        <p14:creationId xmlns:p14="http://schemas.microsoft.com/office/powerpoint/2010/main" val="1340388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6447" y="806823"/>
            <a:ext cx="10529047" cy="2492990"/>
          </a:xfrm>
          <a:prstGeom prst="rect">
            <a:avLst/>
          </a:prstGeom>
          <a:noFill/>
        </p:spPr>
        <p:txBody>
          <a:bodyPr wrap="square" rtlCol="0">
            <a:spAutoFit/>
          </a:bodyPr>
          <a:lstStyle/>
          <a:p>
            <a:pPr algn="ctr"/>
            <a:r>
              <a:rPr lang="en-US" sz="2800" dirty="0" smtClean="0">
                <a:solidFill>
                  <a:schemeClr val="accent1">
                    <a:lumMod val="75000"/>
                  </a:schemeClr>
                </a:solidFill>
              </a:rPr>
              <a:t>Backend of Website:</a:t>
            </a:r>
          </a:p>
          <a:p>
            <a:pPr algn="ctr"/>
            <a:endParaRPr lang="en-US" sz="2800" dirty="0">
              <a:solidFill>
                <a:schemeClr val="accent1">
                  <a:lumMod val="75000"/>
                </a:schemeClr>
              </a:solidFill>
            </a:endParaRPr>
          </a:p>
          <a:p>
            <a:pPr marL="457200" indent="-457200">
              <a:buFont typeface="Arial" charset="0"/>
              <a:buChar char="•"/>
            </a:pPr>
            <a:r>
              <a:rPr lang="en-US" sz="2000" dirty="0" smtClean="0"/>
              <a:t>The backend for the website was written using a series of java servlets and regular java classes</a:t>
            </a:r>
          </a:p>
          <a:p>
            <a:pPr marL="457200" indent="-457200">
              <a:buFont typeface="Arial" charset="0"/>
              <a:buChar char="•"/>
            </a:pPr>
            <a:r>
              <a:rPr lang="en-US" sz="2000" dirty="0" smtClean="0"/>
              <a:t>One useful feature we made was a class called “</a:t>
            </a:r>
            <a:r>
              <a:rPr lang="en-US" sz="2000" dirty="0" err="1" smtClean="0"/>
              <a:t>databaseInterface</a:t>
            </a:r>
            <a:r>
              <a:rPr lang="en-US" sz="2000" dirty="0" smtClean="0"/>
              <a:t>”</a:t>
            </a:r>
          </a:p>
          <a:p>
            <a:pPr marL="457200" indent="-457200">
              <a:buFont typeface="Arial" charset="0"/>
              <a:buChar char="•"/>
            </a:pPr>
            <a:r>
              <a:rPr lang="en-US" sz="2000" dirty="0" smtClean="0"/>
              <a:t>This class contains functions to perform common database features, and enables the servlets in the program to not be bound to using a specific database.</a:t>
            </a:r>
            <a:endParaRPr lang="en-US" sz="2000" dirty="0"/>
          </a:p>
          <a:p>
            <a:pPr marL="342900" indent="-342900">
              <a:buFont typeface="Arial" charset="0"/>
              <a:buChar char="•"/>
            </a:pPr>
            <a:endParaRPr lang="en-US" sz="2000" dirty="0"/>
          </a:p>
        </p:txBody>
      </p:sp>
      <p:pic>
        <p:nvPicPr>
          <p:cNvPr id="4" name="Picture 3"/>
          <p:cNvPicPr>
            <a:picLocks noChangeAspect="1"/>
          </p:cNvPicPr>
          <p:nvPr/>
        </p:nvPicPr>
        <p:blipFill>
          <a:blip r:embed="rId2"/>
          <a:stretch>
            <a:fillRect/>
          </a:stretch>
        </p:blipFill>
        <p:spPr>
          <a:xfrm>
            <a:off x="2985246" y="3058290"/>
            <a:ext cx="6091518" cy="3020046"/>
          </a:xfrm>
          <a:prstGeom prst="rect">
            <a:avLst/>
          </a:prstGeom>
        </p:spPr>
      </p:pic>
    </p:spTree>
    <p:extLst>
      <p:ext uri="{BB962C8B-B14F-4D97-AF65-F5344CB8AC3E}">
        <p14:creationId xmlns:p14="http://schemas.microsoft.com/office/powerpoint/2010/main" val="850554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158</TotalTime>
  <Words>470</Words>
  <Application>Microsoft Macintosh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Bookman Old Style</vt:lpstr>
      <vt:lpstr>Calibri</vt:lpstr>
      <vt:lpstr>Calibri Light</vt:lpstr>
      <vt:lpstr>Wingdings</vt:lpstr>
      <vt:lpstr>Arial</vt:lpstr>
      <vt:lpstr>Retrospect</vt:lpstr>
      <vt:lpstr>Clark Theater Inventory System</vt:lpstr>
      <vt:lpstr>PowerPoint Presentation</vt:lpstr>
      <vt:lpstr>And the show begins…</vt:lpstr>
      <vt:lpstr>Project deliverables:</vt:lpstr>
      <vt:lpstr>PowerPoint Presentation</vt:lpstr>
      <vt:lpstr>Website</vt:lpstr>
      <vt:lpstr>PowerPoint Presentation</vt:lpstr>
      <vt:lpstr>PowerPoint Presentation</vt:lpstr>
      <vt:lpstr>PowerPoint Presentation</vt:lpstr>
      <vt:lpstr>PowerPoint Presentation</vt:lpstr>
    </vt:vector>
  </TitlesOfParts>
  <Company>Clark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Clark theater inventory system</dc:title>
  <dc:creator>Chowdhury, Ishraq</dc:creator>
  <cp:lastModifiedBy>Skyler Brivic</cp:lastModifiedBy>
  <cp:revision>17</cp:revision>
  <dcterms:created xsi:type="dcterms:W3CDTF">2019-04-27T20:06:56Z</dcterms:created>
  <dcterms:modified xsi:type="dcterms:W3CDTF">2019-05-01T16:45:07Z</dcterms:modified>
</cp:coreProperties>
</file>